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50" r:id="rId3"/>
    <p:sldId id="351" r:id="rId4"/>
    <p:sldId id="352" r:id="rId5"/>
    <p:sldId id="348" r:id="rId6"/>
    <p:sldId id="327" r:id="rId7"/>
    <p:sldId id="334" r:id="rId8"/>
    <p:sldId id="335" r:id="rId9"/>
    <p:sldId id="358" r:id="rId10"/>
    <p:sldId id="278" r:id="rId11"/>
    <p:sldId id="290" r:id="rId12"/>
    <p:sldId id="332" r:id="rId13"/>
    <p:sldId id="333" r:id="rId14"/>
    <p:sldId id="279" r:id="rId15"/>
  </p:sldIdLst>
  <p:sldSz cx="9144000" cy="6858000" type="screen4x3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74" autoAdjust="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Социальный паспорт школы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Социальный паспорт школы</c:v>
                </c:pt>
              </c:strCache>
            </c:strRef>
          </c:tx>
          <c:explosion val="2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10"/>
                <c:pt idx="0">
                  <c:v>МО</c:v>
                </c:pt>
                <c:pt idx="1">
                  <c:v>Сироты/ОБПР </c:v>
                </c:pt>
                <c:pt idx="2">
                  <c:v>Дети Инвалиды</c:v>
                </c:pt>
                <c:pt idx="3">
                  <c:v>МОО</c:v>
                </c:pt>
                <c:pt idx="4">
                  <c:v>ООП</c:v>
                </c:pt>
                <c:pt idx="5">
                  <c:v>Не РК</c:v>
                </c:pt>
                <c:pt idx="6">
                  <c:v>Нет матери </c:v>
                </c:pt>
                <c:pt idx="7">
                  <c:v>Нет отца </c:v>
                </c:pt>
                <c:pt idx="8">
                  <c:v>По довер-ти</c:v>
                </c:pt>
                <c:pt idx="9">
                  <c:v>НРС</c:v>
                </c:pt>
              </c:strCache>
            </c:strRef>
          </c:cat>
          <c:val>
            <c:numRef>
              <c:f>Лист1!$B$2:$B$11</c:f>
              <c:numCache>
                <c:formatCode>0.00%</c:formatCode>
                <c:ptCount val="10"/>
                <c:pt idx="0">
                  <c:v>0.122</c:v>
                </c:pt>
                <c:pt idx="1">
                  <c:v>2E-3</c:v>
                </c:pt>
                <c:pt idx="2">
                  <c:v>1.2999999999999999E-2</c:v>
                </c:pt>
                <c:pt idx="3">
                  <c:v>0.22800000000000001</c:v>
                </c:pt>
                <c:pt idx="4">
                  <c:v>0.123</c:v>
                </c:pt>
                <c:pt idx="5">
                  <c:v>2.9999999999999997E-4</c:v>
                </c:pt>
                <c:pt idx="6">
                  <c:v>2.9999999999999997E-4</c:v>
                </c:pt>
                <c:pt idx="7">
                  <c:v>1.7000000000000001E-2</c:v>
                </c:pt>
                <c:pt idx="8" formatCode="0%">
                  <c:v>0.12</c:v>
                </c:pt>
                <c:pt idx="9">
                  <c:v>0.26900000000000002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1"/>
        <c:txPr>
          <a:bodyPr/>
          <a:lstStyle/>
          <a:p>
            <a:pPr>
              <a:defRPr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7165272596830092"/>
          <c:y val="0.52393225688101841"/>
          <c:w val="0.22834727403169894"/>
          <c:h val="0.46376290877241028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Социальный паспорт школы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Социальный паспорт школы</c:v>
                </c:pt>
              </c:strCache>
            </c:strRef>
          </c:tx>
          <c:explosion val="2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2"/>
                <c:pt idx="0">
                  <c:v>ПС</c:v>
                </c:pt>
                <c:pt idx="1">
                  <c:v>НС</c:v>
                </c:pt>
              </c:strCache>
            </c:strRef>
          </c:cat>
          <c:val>
            <c:numRef>
              <c:f>Лист1!$B$2:$B$11</c:f>
              <c:numCache>
                <c:formatCode>0.00%</c:formatCode>
                <c:ptCount val="10"/>
                <c:pt idx="0">
                  <c:v>0.59099999999999997</c:v>
                </c:pt>
                <c:pt idx="1">
                  <c:v>0.40899999999999997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1"/>
        <c:txPr>
          <a:bodyPr/>
          <a:lstStyle/>
          <a:p>
            <a:pPr>
              <a:defRPr baseline="0">
                <a:latin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85498611111111111"/>
          <c:y val="0.4385288751666549"/>
          <c:w val="9.5247068618800126E-2"/>
          <c:h val="7.3878002713259894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НС 40,9 %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НС -40,9%</c:v>
                </c:pt>
              </c:strCache>
            </c:strRef>
          </c:tx>
          <c:explosion val="2"/>
          <c:dPt>
            <c:idx val="4"/>
            <c:bubble3D val="0"/>
            <c:spPr>
              <a:solidFill>
                <a:srgbClr val="00B0F0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5"/>
                <c:pt idx="0">
                  <c:v>Нет матери</c:v>
                </c:pt>
                <c:pt idx="1">
                  <c:v>Нет отца</c:v>
                </c:pt>
                <c:pt idx="2">
                  <c:v>Сироты/ОБПР</c:v>
                </c:pt>
                <c:pt idx="3">
                  <c:v>По довереноости</c:v>
                </c:pt>
                <c:pt idx="4">
                  <c:v>РС</c:v>
                </c:pt>
              </c:strCache>
            </c:strRef>
          </c:cat>
          <c:val>
            <c:numRef>
              <c:f>Лист1!$B$2:$B$11</c:f>
              <c:numCache>
                <c:formatCode>0.00%</c:formatCode>
                <c:ptCount val="10"/>
                <c:pt idx="0">
                  <c:v>3.0000000000000001E-3</c:v>
                </c:pt>
                <c:pt idx="1">
                  <c:v>1.7000000000000001E-2</c:v>
                </c:pt>
                <c:pt idx="2">
                  <c:v>2E-3</c:v>
                </c:pt>
                <c:pt idx="3">
                  <c:v>0.12</c:v>
                </c:pt>
                <c:pt idx="4">
                  <c:v>0.26700000000000002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1"/>
        <c:txPr>
          <a:bodyPr/>
          <a:lstStyle/>
          <a:p>
            <a:pPr>
              <a:defRPr sz="20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7443055555555551"/>
          <c:y val="0.41741500596449371"/>
          <c:w val="0.21306944444444445"/>
          <c:h val="0.39878210301031508"/>
        </c:manualLayout>
      </c:layout>
      <c:overlay val="0"/>
      <c:txPr>
        <a:bodyPr/>
        <a:lstStyle/>
        <a:p>
          <a:pPr>
            <a:defRPr sz="2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ACDC-A4AA-4E1A-BC1D-9B83AA86D34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0522-E924-4847-A035-3D1169CAFBF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ACDC-A4AA-4E1A-BC1D-9B83AA86D34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0522-E924-4847-A035-3D1169CAFB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ACDC-A4AA-4E1A-BC1D-9B83AA86D34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0522-E924-4847-A035-3D1169CAFB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ACDC-A4AA-4E1A-BC1D-9B83AA86D34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0522-E924-4847-A035-3D1169CAFBF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ACDC-A4AA-4E1A-BC1D-9B83AA86D34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0522-E924-4847-A035-3D1169CAFB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ACDC-A4AA-4E1A-BC1D-9B83AA86D34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0522-E924-4847-A035-3D1169CAFBF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ACDC-A4AA-4E1A-BC1D-9B83AA86D34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0522-E924-4847-A035-3D1169CAFBF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ACDC-A4AA-4E1A-BC1D-9B83AA86D34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0522-E924-4847-A035-3D1169CAFB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ACDC-A4AA-4E1A-BC1D-9B83AA86D34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0522-E924-4847-A035-3D1169CAFB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ACDC-A4AA-4E1A-BC1D-9B83AA86D34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0522-E924-4847-A035-3D1169CAFB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ACDC-A4AA-4E1A-BC1D-9B83AA86D34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0522-E924-4847-A035-3D1169CAFBF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C91ACDC-A4AA-4E1A-BC1D-9B83AA86D34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82A0522-E924-4847-A035-3D1169CAFBF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adilet.zan.kz/rus/docs/V2500036047" TargetMode="External"/><Relationship Id="rId3" Type="http://schemas.openxmlformats.org/officeDocument/2006/relationships/hyperlink" Target="https://adilet.zan.kz/rus/docs/K950001000" TargetMode="External"/><Relationship Id="rId7" Type="http://schemas.openxmlformats.org/officeDocument/2006/relationships/hyperlink" Target="https://adilet.zan.kz/rus/docs/Z1900000293" TargetMode="External"/><Relationship Id="rId2" Type="http://schemas.openxmlformats.org/officeDocument/2006/relationships/hyperlink" Target="https://adilet.zan.kz/rus/docs/B94000140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adilet.zan.kz/rus/docs/Z070000319_" TargetMode="External"/><Relationship Id="rId5" Type="http://schemas.openxmlformats.org/officeDocument/2006/relationships/hyperlink" Target="https://adilet.zan.kz/rus/docs/K1100000518" TargetMode="External"/><Relationship Id="rId4" Type="http://schemas.openxmlformats.org/officeDocument/2006/relationships/hyperlink" Target="https://adilet.zan.kz/rus/docs/Z020000345_" TargetMode="External"/><Relationship Id="rId9" Type="http://schemas.openxmlformats.org/officeDocument/2006/relationships/hyperlink" Target="https://adilet.zan.kz/rus/docs/V09000575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kz/memleket/entities/edu/documents/details/448234?lang=ru" TargetMode="External"/><Relationship Id="rId2" Type="http://schemas.openxmlformats.org/officeDocument/2006/relationships/hyperlink" Target="https://adilet.zan.kz/rus/docs/V2000020317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adilet.zan.kz/rus/docs/V2200026618" TargetMode="External"/><Relationship Id="rId4" Type="http://schemas.openxmlformats.org/officeDocument/2006/relationships/hyperlink" Target="https://adilet.zan.kz/rus/docs/V220003118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88640"/>
            <a:ext cx="1584176" cy="1578598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0"/>
            <a:ext cx="1656184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2060848"/>
            <a:ext cx="6696744" cy="2808312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ctr">
              <a:buNone/>
            </a:pP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dirty="0" smtClean="0">
                <a:ln w="0"/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Нормативно-правовое сопровождение деятельности социальных педагогов в рамках деятельности службы психолого-педагогического сопровождения</a:t>
            </a: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857064" y="437879"/>
            <a:ext cx="5112568" cy="108012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ru-RU" sz="2000" dirty="0" smtClean="0">
                <a:ln w="0"/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КГУ «Центр психологической поддержки управления образования Акмолинской области»</a:t>
            </a:r>
            <a:r>
              <a:rPr lang="ru-RU" sz="2400" dirty="0" smtClean="0">
                <a:ln w="0"/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n w="0"/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88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4824"/>
            <a:ext cx="8568952" cy="4536504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>
              <a:buNone/>
            </a:pP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8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673101"/>
            <a:ext cx="8784977" cy="4916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791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>
              <a:buNone/>
            </a:pP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8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282317281"/>
              </p:ext>
            </p:extLst>
          </p:nvPr>
        </p:nvGraphicFramePr>
        <p:xfrm>
          <a:off x="0" y="0"/>
          <a:ext cx="9144000" cy="6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425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>
              <a:buNone/>
            </a:pP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8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948929674"/>
              </p:ext>
            </p:extLst>
          </p:nvPr>
        </p:nvGraphicFramePr>
        <p:xfrm>
          <a:off x="9877" y="-32303"/>
          <a:ext cx="9144000" cy="6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392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>
              <a:buNone/>
            </a:pP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8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213291011"/>
              </p:ext>
            </p:extLst>
          </p:nvPr>
        </p:nvGraphicFramePr>
        <p:xfrm>
          <a:off x="0" y="0"/>
          <a:ext cx="9144000" cy="6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227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4824"/>
            <a:ext cx="8568952" cy="4536504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>
              <a:buNone/>
            </a:pP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8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682346"/>
              </p:ext>
            </p:extLst>
          </p:nvPr>
        </p:nvGraphicFramePr>
        <p:xfrm>
          <a:off x="0" y="-286479"/>
          <a:ext cx="9144000" cy="747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12"/>
                <a:gridCol w="1008112"/>
                <a:gridCol w="1008112"/>
                <a:gridCol w="648072"/>
                <a:gridCol w="1152128"/>
                <a:gridCol w="648072"/>
                <a:gridCol w="1224136"/>
                <a:gridCol w="1008112"/>
                <a:gridCol w="864096"/>
                <a:gridCol w="1403648"/>
              </a:tblGrid>
              <a:tr h="9516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Фамилия, имя, отчество (при его наличии) ребенка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Дата рождения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Национальность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Фамилия, имя, отчество (при его наличии) родите лей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Образование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Место работы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Адрес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телефон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Социальный статус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Состав семьи</a:t>
                      </a:r>
                      <a:b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(кол-во)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192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Иванов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Иван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Иванович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100206551236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ЗПР</a:t>
                      </a:r>
                      <a:r>
                        <a:rPr lang="ru-RU" sz="14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Справка ПМПК №25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 12.02.2023</a:t>
                      </a:r>
                      <a:endParaRPr lang="kk-KZ" sz="14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09.02.2010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Русский 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РК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Отец-Иванов Иван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Иванович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8777147122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kk-KZ" sz="14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kk-KZ" sz="14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Мать- </a:t>
                      </a: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Иванова Олеся Ивановна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87771471221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Высшее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Высше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Работает главным специалистом в Управлении физической культуры, спорта и туризма Акмолинской области.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Находится в декретном отпуске по уходу за ребенком до 3-х лет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Пионерская 10,кв.7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8-716-2-25-29-12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Многодетная </a:t>
                      </a: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семья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kk-KZ" sz="14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kk-KZ" sz="14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Если не полная семья.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b="1" baseline="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ГК</a:t>
                      </a:r>
                      <a:endParaRPr lang="ru-RU" sz="1800" b="1" dirty="0">
                        <a:solidFill>
                          <a:srgbClr val="00B0F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84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332656"/>
            <a:ext cx="8568952" cy="55194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499110" algn="l"/>
              </a:tabLst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Деятельность социальных педагогов в Республике Казахстан регламентируется рядом ключевых документов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28600" lvl="0" indent="-228600">
              <a:spcAft>
                <a:spcPts val="1000"/>
              </a:spcAft>
              <a:buAutoNum type="arabicPeriod"/>
              <a:tabLst>
                <a:tab pos="49911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Конвенция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правах ребенка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(ратифицирована Республикой Казахстан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u="sng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600" u="sng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adilet.zan.kz/rus/docs/B940001400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-228600">
              <a:spcAft>
                <a:spcPts val="1000"/>
              </a:spcAft>
              <a:buFontTx/>
              <a:buAutoNum type="arabicPeriod"/>
              <a:tabLst>
                <a:tab pos="49911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Конституция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Республики 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Казахстан </a:t>
            </a:r>
            <a:r>
              <a:rPr lang="en-US" sz="16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1600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adilet.zan.kz/rus/docs/K950001000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lvl="0" indent="-228600">
              <a:spcAft>
                <a:spcPts val="1000"/>
              </a:spcAft>
              <a:buAutoNum type="arabicPeriod"/>
              <a:tabLst>
                <a:tab pos="49911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Республики Казахстан «О правах ребенка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https://adilet.zan.kz/rus/docs/Z020000345_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lvl="0" indent="-228600">
              <a:spcAft>
                <a:spcPts val="1000"/>
              </a:spcAft>
              <a:buAutoNum type="arabicPeriod"/>
              <a:tabLst>
                <a:tab pos="49911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Республики Казахстан «О браке и семье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https://adilet.zan.kz/rus/docs/K1100000518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lvl="0" indent="-228600">
              <a:spcAft>
                <a:spcPts val="1000"/>
              </a:spcAft>
              <a:buAutoNum type="arabicPeriod"/>
              <a:tabLst>
                <a:tab pos="49911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Республики Казахстан «Об образовании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https://adilet.zan.kz/rus/docs/Z070000319_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lvl="0" indent="-228600">
              <a:spcAft>
                <a:spcPts val="1000"/>
              </a:spcAft>
              <a:buAutoNum type="arabicPeriod"/>
              <a:tabLst>
                <a:tab pos="49911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Республики Казахстан «О статусе педагога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https://adilet.zan.kz/rus/docs/Z1900000293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lvl="0" indent="-228600">
              <a:spcAft>
                <a:spcPts val="1000"/>
              </a:spcAft>
              <a:buAutoNum type="arabicPeriod"/>
              <a:tabLst>
                <a:tab pos="49911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Министра просвещения РК от 2</a:t>
            </a:r>
            <a:r>
              <a:rPr lang="kk-KZ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апреля 2025 года 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№92 «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деятельности службы психолого-педагогического сопровождения в организациях образования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https://adilet.zan.kz/rus/docs/V2500036047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lvl="0" indent="-228600">
              <a:spcAft>
                <a:spcPts val="1000"/>
              </a:spcAft>
              <a:buAutoNum type="arabicPeriod"/>
              <a:tabLst>
                <a:tab pos="49911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Министра образования и науки РК от 13 июля 2009 года 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№338 «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Типовых квалификационных характеристик должностей педагогических работников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https://</a:t>
            </a:r>
            <a:r>
              <a:rPr lang="en-US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adilet.zan.kz/rus/docs/V090005750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66295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994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16632"/>
            <a:ext cx="8712968" cy="65248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  <a:tabLst>
                <a:tab pos="499110" algn="l"/>
              </a:tabLs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9. Приказ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Министра просвещения Республики Казахстан от 6 апреля 2020 года №130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«Об утверждении Перечня документов, обязательных для ведения педагогами организаций дошкольного воспитания и обучения, среднего, специального, дополнительного, технического и профессионального,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послесреднего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образования и их формы»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(с изменениями на 30.04.2025 №98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https://adilet.zan.kz/rus/docs/V2000020317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lvl="0">
              <a:spcAft>
                <a:spcPts val="1000"/>
              </a:spcAft>
              <a:tabLst>
                <a:tab pos="49911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Приказ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Министра просвещения РК от 3 марта 2023 года 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№61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«Об утверждении Методических рекомендаций по ведению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внутришкольного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учета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 изменениями на 28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декабря 2023 года №</a:t>
            </a:r>
            <a:r>
              <a:rPr lang="ru-RU" sz="16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398) </a:t>
            </a:r>
            <a:r>
              <a:rPr lang="ru-RU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ru-RU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www.gov.kz/memleket/entities/edu/documents/details/448234?lang=ru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1000"/>
              </a:spcAft>
              <a:tabLst>
                <a:tab pos="49911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Министра просвещения РК от 21 декабря 2022 года № 506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профилактики травли (буллинга) ребенка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adilet.zan.kz/rus/docs/V2200031180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>
              <a:spcAft>
                <a:spcPts val="1000"/>
              </a:spcAft>
              <a:tabLst>
                <a:tab pos="499110" algn="l"/>
              </a:tabLs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12. Приказ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Министра образования и науки Республики Казахстан от 12 января 2022 года №4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«Об утверждении Правил оценки особых образовательных потребностей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kk-KZ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</a:t>
            </a:r>
            <a:r>
              <a:rPr lang="kk-KZ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adilet.zan.kz/rus/docs/V2200026618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spcAft>
                <a:spcPts val="1000"/>
              </a:spcAft>
              <a:tabLst>
                <a:tab pos="49911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Алгоритм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оперативного реагирования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случаи насилия в отношении детей, утвержденный постановлением №23-32-59.252 от 6 июня 2023 года заместителя Руководителя Администрации Президента Республики Казахстан </a:t>
            </a:r>
            <a:r>
              <a:rPr lang="ru-RU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А.Балаевой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lvl="0">
              <a:spcAft>
                <a:spcPts val="1000"/>
              </a:spcAft>
              <a:tabLst>
                <a:tab pos="49911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14. 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СОВМЕСТНЫЙ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Методики раннего выявления и оказания помощи несовершеннолетним, подвергшимся насилию,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кибербуллингу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или ставшим его свидетелями, утвержденный постановлением Правительства Республики Казахстан от декабря 2023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года;</a:t>
            </a:r>
          </a:p>
          <a:p>
            <a:pPr>
              <a:spcAft>
                <a:spcPts val="1000"/>
              </a:spcAft>
              <a:tabLst>
                <a:tab pos="499110" algn="l"/>
              </a:tabLst>
            </a:pPr>
            <a:r>
              <a:rPr lang="kk-KZ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Методические рекомендации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раннему выявлению и оказанию помощи несовершеннолетним, подвергшимся или ставшим свидетелями насилия - Рекомендованы решением Научно-методического совета НАО «Национальный научно-практический институт благополучия детей «Өркен»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(Протокол №3 от 7 июня 2024 г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2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88640"/>
            <a:ext cx="8712968" cy="627659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16. СОВМЕСТНЫЙ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 утверждении Методики по раннему выявлению и оказанию помощи несовершеннолетним, подвергшимся или свидетелями насилия, травли (буллинга),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кибербуллинга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утвержденным постановлением Правительства Республики Казахстан,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декабрь 2023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год;</a:t>
            </a:r>
          </a:p>
          <a:p>
            <a:pPr algn="just"/>
            <a:endParaRPr lang="ru-RU" sz="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17.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Министра здравоохранения РК №49 от 6 февраля 2025 г. и  Министра просвещения РК №29  от 20 февраля 2025 г «О внесении изменений и дополнений в </a:t>
            </a:r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СОВМЕСТНЫЙ ПРИКАЗ 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Министра здравоохранения РК № 419 от 2 июля 2024 г. и  Министра просвещения РК № 170  от 4 июля 2024 г. «Об утверждении единого алгоритма выявления несовершеннолетних с признаками суицидального поведения и дальнейшей работы с ними, а также алгоритма действия государственных органов по оказанию помощи ребенку, совершившему попытку суицида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</a:p>
          <a:p>
            <a:pPr algn="just"/>
            <a:endParaRPr lang="ru-RU" sz="4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99110" algn="l"/>
              </a:tabLst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18. МЕТОДИЧЕСКИЕ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РЕКОМЕНДАЦИИ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по оказанию психолого-педагогической помощи родителям обучающихся, совершивших попытку суицида.- Рекомендованы решением Научно-методического совета НАО «НИГРЧ»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(протокол №8 от 20 декабря 2023 г. ),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к ним инструкция от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 ЦПП от 05.06.2024г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.;</a:t>
            </a: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99110" algn="l"/>
              </a:tabLst>
            </a:pP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19.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Методические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рекомендации по раннему выявлению и оказанию помощи несовершеннолетним, подвергшимся или ставшим свидетелями насилия - Рекомендованы решением Научно-методического совета НАО «Национальный научно-практический институт благополучия детей «Өркен»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(Протокол №3 от 7 июня 2024 г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.);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20. «Сборник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диагностических методик: помощь школьному психологу»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 Министерство Просвещения РК Комитет по охране прав детей НАО ННПИБД «Өркен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endParaRPr lang="kk-KZ" sz="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21.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для социальных педагогов организации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ЦПП Акмолинской области.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76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188640"/>
            <a:ext cx="8424936" cy="6119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Должностные обязанности социального педагога в  соответствии с п. 84 параграфом 12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Министра образования и науки РК от 13 июля 2009 года №338 «Об утверждении Типовых квалификационных характеристик должностей педагогических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работников»: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kk-KZ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зучает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психолого-медико-педагогические особенности личности и ее микросреды, условия жизни, выявляет интересы и потребности, проблемы, конфликтные ситуации, отклонения в поведении обучающихся, воспитанников и своевременно оказывает им социальную помощь 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поддержку;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определяет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задачи, формы, методы социально-педагогической работы, способы решения личных и социальных проблем ребенка, принимает меры по социальной защите и социальной помощи в реализации прав и свобод личности обучающихся,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воспитанников;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выступает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посредником между обучающимися, воспитанниками и организацией, семьей, средой, специалистами различных социальных служб, ведомств и административных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органов;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осуществляет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 мер по воспитанию, образованию, развитию и социальной защите обучающихся, воспитанников в организациях образования и по месту жительства, обеспечивающих адаптацию личности к жизни в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обществе;</a:t>
            </a:r>
          </a:p>
        </p:txBody>
      </p:sp>
    </p:spTree>
    <p:extLst>
      <p:ext uri="{BB962C8B-B14F-4D97-AF65-F5344CB8AC3E}">
        <p14:creationId xmlns:p14="http://schemas.microsoft.com/office/powerpoint/2010/main" val="3663339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4824"/>
            <a:ext cx="8568952" cy="4536504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>
              <a:buNone/>
            </a:pP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8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03" b="1137"/>
          <a:stretch/>
        </p:blipFill>
        <p:spPr bwMode="auto">
          <a:xfrm>
            <a:off x="251520" y="404664"/>
            <a:ext cx="8712968" cy="66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332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4824"/>
            <a:ext cx="8568952" cy="4536504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>
              <a:buNone/>
            </a:pP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8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7" r="6411"/>
          <a:stretch/>
        </p:blipFill>
        <p:spPr bwMode="auto">
          <a:xfrm>
            <a:off x="35496" y="116631"/>
            <a:ext cx="9108504" cy="6259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663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4824"/>
            <a:ext cx="8568952" cy="4536504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>
              <a:buNone/>
            </a:pP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8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787" r="10626" b="3037"/>
          <a:stretch/>
        </p:blipFill>
        <p:spPr bwMode="auto">
          <a:xfrm>
            <a:off x="-382727" y="88273"/>
            <a:ext cx="9561251" cy="664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748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76143"/>
            <a:ext cx="8856984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-171400"/>
            <a:ext cx="8784976" cy="6341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Выписка 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Приказа Министра просвещения Республики Казахстан от 21 декабря 2022 года № 506</a:t>
            </a:r>
            <a:r>
              <a:rPr lang="kk-KZ" sz="1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sz="1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sz="1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«Об утверждении Правил профилактики травли (буллинга) ребенка»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Глава 2. Организация профилактики травли (буллинга) в образовательной среде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Пункт 4.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целью предупреждения случаев травли (буллинга) среди обучающихся и воспитанников, руководитель организации образования ежегодно, до начала учебного года, утверждает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по профилактике травли (буллинга)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(далее – План)</a:t>
            </a:r>
            <a:r>
              <a:rPr lang="kk-KZ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kk-KZ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лан включаются сроки реализации, формы отчетности, ответственные лица, а также мероприятия, направленные на: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оказание социальной и психолого-педагогической помощи обучающимся и воспитанникам специалистами — педагогами-психологами и социальными педагогами.</a:t>
            </a:r>
            <a:b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 оказания такой помощи регистрируется в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журнале учета консультаций педагога-психолога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ведение которого осуществляется по установленной форме, утвержденной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приказом </a:t>
            </a:r>
            <a:r>
              <a:rPr lang="ru-RU" sz="1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Министра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просвещения Республики Казахстан от 6 апреля 2020 года №130 «Об утверждении Перечня документов, обязательных для ведения педагогами организаций дошкольного воспитания и обучения, среднего, специального, дополнительного, технического и профессионального, послесреднего образования и их формы» (с изменениями на 30.04.2025 №98)  </a:t>
            </a:r>
            <a:r>
              <a:rPr lang="ru-RU" sz="14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Перечня документов, обязательных для ведения педагогами организаций дошкольного воспитания и обучения, среднего, специального, дополнительного, технического и профессионального, послесреднего образования, и их формы»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(Приложение 4).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01280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2656</TotalTime>
  <Words>672</Words>
  <Application>Microsoft Office PowerPoint</Application>
  <PresentationFormat>Экран (4:3)</PresentationFormat>
  <Paragraphs>121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Calibri</vt:lpstr>
      <vt:lpstr>Georgia</vt:lpstr>
      <vt:lpstr>Symbol</vt:lpstr>
      <vt:lpstr>Times New Roman</vt:lpstr>
      <vt:lpstr>Trebuchet MS</vt:lpstr>
      <vt:lpstr>Wingdings</vt:lpstr>
      <vt:lpstr>Воздушный поток</vt:lpstr>
      <vt:lpstr>    Нормативно-правовое сопровождение деятельности социальных педагогов в рамках деятельности службы психолого-педагогического сопровождения   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</vt:lpstr>
      <vt:lpstr>        </vt:lpstr>
      <vt:lpstr>        </vt:lpstr>
      <vt:lpstr>Презентация PowerPoint</vt:lpstr>
      <vt:lpstr>        </vt:lpstr>
      <vt:lpstr>        </vt:lpstr>
      <vt:lpstr>        </vt:lpstr>
      <vt:lpstr>        </vt:lpstr>
      <vt:lpstr>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Приказ и.о. Министра просвещения                             Республики Казахстан                от 25 августа 2022 года № 377.            «Об утверждении Правил        деятельности психологической                 службы в организациях                   среднего образования»</dc:title>
  <dc:creator>User</dc:creator>
  <cp:lastModifiedBy>user</cp:lastModifiedBy>
  <cp:revision>152</cp:revision>
  <cp:lastPrinted>2025-09-22T07:16:09Z</cp:lastPrinted>
  <dcterms:modified xsi:type="dcterms:W3CDTF">2025-11-26T11:08:14Z</dcterms:modified>
</cp:coreProperties>
</file>